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3" r:id="rId4"/>
    <p:sldId id="264" r:id="rId5"/>
    <p:sldId id="277" r:id="rId6"/>
    <p:sldId id="278" r:id="rId7"/>
    <p:sldId id="287" r:id="rId8"/>
    <p:sldId id="266" r:id="rId9"/>
    <p:sldId id="285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86" r:id="rId18"/>
    <p:sldId id="282" r:id="rId19"/>
    <p:sldId id="283" r:id="rId20"/>
    <p:sldId id="284" r:id="rId21"/>
    <p:sldId id="276" r:id="rId22"/>
    <p:sldId id="268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6579"/>
    <a:srgbClr val="FC65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97356A-7CD6-0894-83F5-FF1C5EA862C2}" v="53" dt="2025-11-22T11:45:19.866"/>
    <p1510:client id="{49884C8F-E59F-5249-B46D-4299CDAED23C}" v="1510" dt="2025-11-22T14:53:24.368"/>
    <p1510:client id="{4E58A6FD-3A43-2364-A8F5-39B47D7D59D8}" v="1" dt="2025-11-22T10:44:04.093"/>
    <p1510:client id="{65CDB927-6BA7-0A75-F25E-EA64807A835F}" v="4" dt="2025-11-22T11:08:29.994"/>
    <p1510:client id="{C2BB68BC-4148-3E01-0B10-1327F26F6BC5}" v="3" dt="2025-11-22T10:44:45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5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11/22/2025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3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ires of a bridge">
            <a:extLst>
              <a:ext uri="{FF2B5EF4-FFF2-40B4-BE49-F238E27FC236}">
                <a16:creationId xmlns:a16="http://schemas.microsoft.com/office/drawing/2014/main" id="{D4A2E7F4-EFE4-C23C-2B95-B7719800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6045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2474B-BBC0-1444-333F-C64D2CC60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751" y="1312333"/>
            <a:ext cx="7953328" cy="240653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Bridge API Connect AI</a:t>
            </a:r>
            <a:endParaRPr lang="en-DE" sz="5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082CE-5803-0E1F-8677-63FBB20A9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6751" y="3686269"/>
            <a:ext cx="7953328" cy="1521760"/>
          </a:xfrm>
        </p:spPr>
        <p:txBody>
          <a:bodyPr>
            <a:normAutofit/>
          </a:bodyPr>
          <a:lstStyle/>
          <a:p>
            <a:endParaRPr lang="en-DE" sz="2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822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0C7DF-2A11-CEDC-F4EA-C0D2F024B264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563C36-BAEA-70F3-1261-BEFE465969D8}"/>
              </a:ext>
            </a:extLst>
          </p:cNvPr>
          <p:cNvSpPr/>
          <p:nvPr/>
        </p:nvSpPr>
        <p:spPr>
          <a:xfrm>
            <a:off x="-5647348" y="273112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API Validation</a:t>
            </a:r>
            <a:endParaRPr lang="en-DE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7798FE-FA9F-7B3B-6F8F-20CE72A98902}"/>
              </a:ext>
            </a:extLst>
          </p:cNvPr>
          <p:cNvSpPr/>
          <p:nvPr/>
        </p:nvSpPr>
        <p:spPr>
          <a:xfrm>
            <a:off x="-3818548" y="90232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Vollständig</a:t>
            </a:r>
            <a:endParaRPr lang="en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67083D-663B-7085-4897-7757FE816002}"/>
              </a:ext>
            </a:extLst>
          </p:cNvPr>
          <p:cNvSpPr/>
          <p:nvPr/>
        </p:nvSpPr>
        <p:spPr>
          <a:xfrm>
            <a:off x="-3818548" y="455992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Gelungen</a:t>
            </a:r>
            <a:endParaRPr lang="en-D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2E972-65DB-B72D-D4BA-4A960617AC68}"/>
              </a:ext>
            </a:extLst>
          </p:cNvPr>
          <p:cNvSpPr/>
          <p:nvPr/>
        </p:nvSpPr>
        <p:spPr>
          <a:xfrm>
            <a:off x="1371600" y="2514600"/>
            <a:ext cx="1828800" cy="1828800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Open API</a:t>
            </a:r>
          </a:p>
          <a:p>
            <a:pPr algn="ctr"/>
            <a:r>
              <a:rPr lang="en-US" b="1"/>
              <a:t>Quality Gate</a:t>
            </a:r>
          </a:p>
          <a:p>
            <a:pPr algn="ctr"/>
            <a:r>
              <a:rPr lang="en-US" b="1"/>
              <a:t>-Ready for development-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43561E-3F3A-1A0F-EA6B-6A3F5F4C1F33}"/>
              </a:ext>
            </a:extLst>
          </p:cNvPr>
          <p:cNvSpPr/>
          <p:nvPr/>
        </p:nvSpPr>
        <p:spPr>
          <a:xfrm>
            <a:off x="10820400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OpenAPI-Def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359F57-A958-FFCE-7911-78DABA0BE32C}"/>
              </a:ext>
            </a:extLst>
          </p:cNvPr>
          <p:cNvSpPr/>
          <p:nvPr/>
        </p:nvSpPr>
        <p:spPr>
          <a:xfrm>
            <a:off x="4940300" y="6858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</a:t>
            </a:r>
            <a:r>
              <a:rPr lang="en-US" err="1"/>
              <a:t>bestätigt</a:t>
            </a:r>
            <a:endParaRPr lang="en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6B9E79-478F-0E14-3311-133C5AAF0789}"/>
              </a:ext>
            </a:extLst>
          </p:cNvPr>
          <p:cNvSpPr/>
          <p:nvPr/>
        </p:nvSpPr>
        <p:spPr>
          <a:xfrm>
            <a:off x="4940300" y="43434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</a:t>
            </a:r>
            <a:r>
              <a:rPr lang="en-US" err="1"/>
              <a:t>gibt</a:t>
            </a:r>
            <a:r>
              <a:rPr lang="en-US"/>
              <a:t> </a:t>
            </a:r>
            <a:r>
              <a:rPr lang="en-US" err="1"/>
              <a:t>Verbesserun-gsvorschäge</a:t>
            </a:r>
            <a:r>
              <a:rPr lang="en-US"/>
              <a:t> </a:t>
            </a:r>
            <a:endParaRPr lang="en-DE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230D0AB3-A3B1-359C-5245-360E0FEBE2DC}"/>
              </a:ext>
            </a:extLst>
          </p:cNvPr>
          <p:cNvCxnSpPr>
            <a:cxnSpLocks/>
            <a:stCxn id="16" idx="0"/>
            <a:endCxn id="3" idx="1"/>
          </p:cNvCxnSpPr>
          <p:nvPr/>
        </p:nvCxnSpPr>
        <p:spPr>
          <a:xfrm rot="5400000" flipH="1" flipV="1">
            <a:off x="3155950" y="730250"/>
            <a:ext cx="914400" cy="265430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13AD5FE-F25B-1EDF-0F1C-CE02BB4D199E}"/>
              </a:ext>
            </a:extLst>
          </p:cNvPr>
          <p:cNvCxnSpPr>
            <a:cxnSpLocks/>
            <a:stCxn id="16" idx="2"/>
            <a:endCxn id="7" idx="1"/>
          </p:cNvCxnSpPr>
          <p:nvPr/>
        </p:nvCxnSpPr>
        <p:spPr>
          <a:xfrm rot="16200000" flipH="1">
            <a:off x="3155950" y="3473450"/>
            <a:ext cx="914400" cy="2654300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BDE154-48BE-C47A-27E3-17E581F3BD2D}"/>
              </a:ext>
            </a:extLst>
          </p:cNvPr>
          <p:cNvSpPr/>
          <p:nvPr/>
        </p:nvSpPr>
        <p:spPr>
          <a:xfrm>
            <a:off x="10820400" y="2514599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0C765393-507E-C7B2-3411-A480436D2B5A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>
            <a:off x="6769100" y="1600200"/>
            <a:ext cx="4051300" cy="1828799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987B4B5-DF3B-5930-3E7D-358EE49D5605}"/>
              </a:ext>
            </a:extLst>
          </p:cNvPr>
          <p:cNvCxnSpPr>
            <a:cxnSpLocks/>
            <a:stCxn id="7" idx="2"/>
            <a:endCxn id="16" idx="2"/>
          </p:cNvCxnSpPr>
          <p:nvPr/>
        </p:nvCxnSpPr>
        <p:spPr>
          <a:xfrm rot="5400000" flipH="1">
            <a:off x="3155950" y="3473450"/>
            <a:ext cx="1828800" cy="3568700"/>
          </a:xfrm>
          <a:prstGeom prst="curvedConnector3">
            <a:avLst>
              <a:gd name="adj1" fmla="val -12500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User outline">
            <a:extLst>
              <a:ext uri="{FF2B5EF4-FFF2-40B4-BE49-F238E27FC236}">
                <a16:creationId xmlns:a16="http://schemas.microsoft.com/office/drawing/2014/main" id="{B1DFC23D-D118-D457-DCE3-FBBB59AE7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3858" y="2333624"/>
            <a:ext cx="21907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1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0C7DF-2A11-CEDC-F4EA-C0D2F024B264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2E972-65DB-B72D-D4BA-4A960617AC68}"/>
              </a:ext>
            </a:extLst>
          </p:cNvPr>
          <p:cNvSpPr/>
          <p:nvPr/>
        </p:nvSpPr>
        <p:spPr>
          <a:xfrm>
            <a:off x="-4666435" y="2695741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API</a:t>
            </a:r>
          </a:p>
          <a:p>
            <a:pPr algn="ctr"/>
            <a:r>
              <a:rPr lang="en-US" err="1"/>
              <a:t>Nachfrage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43561E-3F3A-1A0F-EA6B-6A3F5F4C1F33}"/>
              </a:ext>
            </a:extLst>
          </p:cNvPr>
          <p:cNvSpPr/>
          <p:nvPr/>
        </p:nvSpPr>
        <p:spPr>
          <a:xfrm>
            <a:off x="893234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OpenAPI-Def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359F57-A958-FFCE-7911-78DABA0BE32C}"/>
              </a:ext>
            </a:extLst>
          </p:cNvPr>
          <p:cNvSpPr/>
          <p:nvPr/>
        </p:nvSpPr>
        <p:spPr>
          <a:xfrm>
            <a:off x="-2837635" y="6858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</a:t>
            </a:r>
            <a:r>
              <a:rPr lang="en-US" err="1"/>
              <a:t>gibt</a:t>
            </a:r>
            <a:r>
              <a:rPr lang="en-US"/>
              <a:t> Ja </a:t>
            </a:r>
            <a:r>
              <a:rPr lang="en-US" err="1"/>
              <a:t>zurück</a:t>
            </a:r>
            <a:endParaRPr lang="en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6B9E79-478F-0E14-3311-133C5AAF0789}"/>
              </a:ext>
            </a:extLst>
          </p:cNvPr>
          <p:cNvSpPr/>
          <p:nvPr/>
        </p:nvSpPr>
        <p:spPr>
          <a:xfrm>
            <a:off x="-2546863" y="43434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</a:t>
            </a:r>
            <a:r>
              <a:rPr lang="en-US" err="1"/>
              <a:t>gibt</a:t>
            </a:r>
            <a:r>
              <a:rPr lang="en-US"/>
              <a:t> </a:t>
            </a:r>
            <a:r>
              <a:rPr lang="en-US" err="1"/>
              <a:t>Verbesserun-gsvorschäge</a:t>
            </a:r>
            <a:r>
              <a:rPr lang="en-US"/>
              <a:t> </a:t>
            </a:r>
            <a:endParaRPr lang="en-D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BDE154-48BE-C47A-27E3-17E581F3BD2D}"/>
              </a:ext>
            </a:extLst>
          </p:cNvPr>
          <p:cNvSpPr/>
          <p:nvPr/>
        </p:nvSpPr>
        <p:spPr>
          <a:xfrm>
            <a:off x="9342641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Mockserver</a:t>
            </a:r>
            <a:endParaRPr lang="en-US"/>
          </a:p>
          <a:p>
            <a:pPr algn="ctr"/>
            <a:r>
              <a:rPr lang="en-US"/>
              <a:t>Erstellung </a:t>
            </a:r>
            <a:endParaRPr lang="en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DFE4EA-4DA1-DF62-F901-1DA7B15E3BB1}"/>
              </a:ext>
            </a:extLst>
          </p:cNvPr>
          <p:cNvSpPr/>
          <p:nvPr/>
        </p:nvSpPr>
        <p:spPr>
          <a:xfrm>
            <a:off x="3709703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Testfall</a:t>
            </a:r>
            <a:endParaRPr lang="en-US"/>
          </a:p>
          <a:p>
            <a:pPr algn="ctr"/>
            <a:r>
              <a:rPr lang="en-US"/>
              <a:t>&amp;</a:t>
            </a:r>
          </a:p>
          <a:p>
            <a:pPr algn="ctr"/>
            <a:r>
              <a:rPr lang="en-US"/>
              <a:t>-</a:t>
            </a:r>
            <a:r>
              <a:rPr lang="en-US" err="1"/>
              <a:t>daten</a:t>
            </a:r>
            <a:endParaRPr lang="en-US"/>
          </a:p>
          <a:p>
            <a:pPr algn="ctr"/>
            <a:r>
              <a:rPr lang="en-US" err="1"/>
              <a:t>Erstellung</a:t>
            </a:r>
            <a:endParaRPr lang="en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BB4F9B-2BF3-8F78-0CBE-1898D4F7D829}"/>
              </a:ext>
            </a:extLst>
          </p:cNvPr>
          <p:cNvSpPr/>
          <p:nvPr/>
        </p:nvSpPr>
        <p:spPr>
          <a:xfrm>
            <a:off x="6526172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Testfall</a:t>
            </a:r>
            <a:endParaRPr lang="en-US"/>
          </a:p>
          <a:p>
            <a:pPr algn="ctr"/>
            <a:r>
              <a:rPr lang="en-US"/>
              <a:t>&amp;</a:t>
            </a:r>
          </a:p>
          <a:p>
            <a:pPr algn="ctr"/>
            <a:r>
              <a:rPr lang="en-US"/>
              <a:t>-</a:t>
            </a:r>
            <a:r>
              <a:rPr lang="en-US" err="1"/>
              <a:t>daten</a:t>
            </a:r>
            <a:endParaRPr lang="en-US"/>
          </a:p>
          <a:p>
            <a:pPr algn="ctr"/>
            <a:r>
              <a:rPr lang="en-US" err="1"/>
              <a:t>Validierung</a:t>
            </a:r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AD270D8-3548-45C9-EAF9-2187AD88AC54}"/>
              </a:ext>
            </a:extLst>
          </p:cNvPr>
          <p:cNvSpPr/>
          <p:nvPr/>
        </p:nvSpPr>
        <p:spPr>
          <a:xfrm>
            <a:off x="12159110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CRUD Test</a:t>
            </a:r>
          </a:p>
          <a:p>
            <a:pPr algn="ctr"/>
            <a:r>
              <a:rPr lang="en-US"/>
              <a:t>Durchführung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06220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0C7DF-2A11-CEDC-F4EA-C0D2F024B264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43561E-3F3A-1A0F-EA6B-6A3F5F4C1F33}"/>
              </a:ext>
            </a:extLst>
          </p:cNvPr>
          <p:cNvSpPr/>
          <p:nvPr/>
        </p:nvSpPr>
        <p:spPr>
          <a:xfrm>
            <a:off x="618054" y="2224313"/>
            <a:ext cx="2525697" cy="2623457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OpenAPI-Def</a:t>
            </a:r>
          </a:p>
          <a:p>
            <a:pPr algn="ctr"/>
            <a:endParaRPr lang="en-US" b="1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BDE154-48BE-C47A-27E3-17E581F3BD2D}"/>
              </a:ext>
            </a:extLst>
          </p:cNvPr>
          <p:cNvSpPr/>
          <p:nvPr/>
        </p:nvSpPr>
        <p:spPr>
          <a:xfrm>
            <a:off x="9342641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Mockserver</a:t>
            </a:r>
            <a:endParaRPr lang="en-US"/>
          </a:p>
          <a:p>
            <a:pPr algn="ctr"/>
            <a:r>
              <a:rPr lang="en-US"/>
              <a:t>Erstellung </a:t>
            </a:r>
            <a:endParaRPr lang="en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DFE4EA-4DA1-DF62-F901-1DA7B15E3BB1}"/>
              </a:ext>
            </a:extLst>
          </p:cNvPr>
          <p:cNvSpPr/>
          <p:nvPr/>
        </p:nvSpPr>
        <p:spPr>
          <a:xfrm>
            <a:off x="3709703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Testfall</a:t>
            </a:r>
            <a:endParaRPr lang="en-US"/>
          </a:p>
          <a:p>
            <a:pPr algn="ctr"/>
            <a:r>
              <a:rPr lang="en-US"/>
              <a:t>&amp;</a:t>
            </a:r>
          </a:p>
          <a:p>
            <a:pPr algn="ctr"/>
            <a:r>
              <a:rPr lang="en-US"/>
              <a:t>-</a:t>
            </a:r>
            <a:r>
              <a:rPr lang="en-US" err="1"/>
              <a:t>daten</a:t>
            </a:r>
            <a:endParaRPr lang="en-US"/>
          </a:p>
          <a:p>
            <a:pPr algn="ctr"/>
            <a:r>
              <a:rPr lang="en-US"/>
              <a:t>Erstellung</a:t>
            </a:r>
            <a:endParaRPr lang="en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BB4F9B-2BF3-8F78-0CBE-1898D4F7D829}"/>
              </a:ext>
            </a:extLst>
          </p:cNvPr>
          <p:cNvSpPr/>
          <p:nvPr/>
        </p:nvSpPr>
        <p:spPr>
          <a:xfrm>
            <a:off x="6526172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 err="1"/>
              <a:t>Testfall</a:t>
            </a:r>
            <a:endParaRPr lang="en-US"/>
          </a:p>
          <a:p>
            <a:pPr algn="ctr"/>
            <a:r>
              <a:rPr lang="en-US"/>
              <a:t>&amp;</a:t>
            </a:r>
          </a:p>
          <a:p>
            <a:pPr algn="ctr"/>
            <a:r>
              <a:rPr lang="en-US"/>
              <a:t>-</a:t>
            </a:r>
            <a:r>
              <a:rPr lang="en-US" err="1"/>
              <a:t>daten</a:t>
            </a:r>
            <a:endParaRPr lang="en-US"/>
          </a:p>
          <a:p>
            <a:pPr algn="ctr"/>
            <a:r>
              <a:rPr lang="en-US" err="1"/>
              <a:t>Validierung</a:t>
            </a:r>
            <a:endParaRPr lang="en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AD270D8-3548-45C9-EAF9-2187AD88AC54}"/>
              </a:ext>
            </a:extLst>
          </p:cNvPr>
          <p:cNvSpPr/>
          <p:nvPr/>
        </p:nvSpPr>
        <p:spPr>
          <a:xfrm>
            <a:off x="12159110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CRUD Test</a:t>
            </a:r>
          </a:p>
          <a:p>
            <a:pPr algn="ctr"/>
            <a:r>
              <a:rPr lang="en-US" err="1"/>
              <a:t>Durchführung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73309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0C7DF-2A11-CEDC-F4EA-C0D2F024B264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2E972-65DB-B72D-D4BA-4A960617AC68}"/>
              </a:ext>
            </a:extLst>
          </p:cNvPr>
          <p:cNvSpPr/>
          <p:nvPr/>
        </p:nvSpPr>
        <p:spPr>
          <a:xfrm>
            <a:off x="-4666435" y="2695741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 API</a:t>
            </a:r>
          </a:p>
          <a:p>
            <a:pPr algn="ctr"/>
            <a:r>
              <a:rPr lang="en-US" err="1"/>
              <a:t>Nachfrage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43561E-3F3A-1A0F-EA6B-6A3F5F4C1F33}"/>
              </a:ext>
            </a:extLst>
          </p:cNvPr>
          <p:cNvSpPr/>
          <p:nvPr/>
        </p:nvSpPr>
        <p:spPr>
          <a:xfrm>
            <a:off x="-2667696" y="2514600"/>
            <a:ext cx="1949633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OpenAPI-Def</a:t>
            </a:r>
          </a:p>
          <a:p>
            <a:pPr algn="ctr"/>
            <a:r>
              <a:rPr lang="en-US"/>
              <a:t>&amp;</a:t>
            </a:r>
          </a:p>
          <a:p>
            <a:pPr algn="ctr"/>
            <a:r>
              <a:rPr lang="en-US" err="1"/>
              <a:t>GAB-Analyse</a:t>
            </a:r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359F57-A958-FFCE-7911-78DABA0BE32C}"/>
              </a:ext>
            </a:extLst>
          </p:cNvPr>
          <p:cNvSpPr/>
          <p:nvPr/>
        </p:nvSpPr>
        <p:spPr>
          <a:xfrm>
            <a:off x="-2837635" y="6858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</a:t>
            </a:r>
            <a:r>
              <a:rPr lang="en-US" err="1"/>
              <a:t>gibt</a:t>
            </a:r>
            <a:r>
              <a:rPr lang="en-US"/>
              <a:t> Ja </a:t>
            </a:r>
            <a:r>
              <a:rPr lang="en-US" err="1"/>
              <a:t>zurück</a:t>
            </a:r>
            <a:endParaRPr lang="en-DE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6B9E79-478F-0E14-3311-133C5AAF0789}"/>
              </a:ext>
            </a:extLst>
          </p:cNvPr>
          <p:cNvSpPr/>
          <p:nvPr/>
        </p:nvSpPr>
        <p:spPr>
          <a:xfrm>
            <a:off x="-2546863" y="43434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User </a:t>
            </a:r>
            <a:r>
              <a:rPr lang="en-US" err="1"/>
              <a:t>gibt</a:t>
            </a:r>
            <a:r>
              <a:rPr lang="en-US"/>
              <a:t> </a:t>
            </a:r>
            <a:r>
              <a:rPr lang="en-US" err="1"/>
              <a:t>Verbesserun-gsvorschäge</a:t>
            </a:r>
            <a:r>
              <a:rPr lang="en-US"/>
              <a:t> </a:t>
            </a:r>
            <a:endParaRPr lang="en-D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BDE154-48BE-C47A-27E3-17E581F3BD2D}"/>
              </a:ext>
            </a:extLst>
          </p:cNvPr>
          <p:cNvSpPr/>
          <p:nvPr/>
        </p:nvSpPr>
        <p:spPr>
          <a:xfrm>
            <a:off x="6759034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Mockserver</a:t>
            </a:r>
            <a:endParaRPr lang="en-US"/>
          </a:p>
          <a:p>
            <a:pPr algn="ctr"/>
            <a:r>
              <a:rPr lang="en-US"/>
              <a:t>Erstellung </a:t>
            </a:r>
            <a:endParaRPr lang="en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DFE4EA-4DA1-DF62-F901-1DA7B15E3BB1}"/>
              </a:ext>
            </a:extLst>
          </p:cNvPr>
          <p:cNvSpPr/>
          <p:nvPr/>
        </p:nvSpPr>
        <p:spPr>
          <a:xfrm>
            <a:off x="316163" y="2125133"/>
            <a:ext cx="2929505" cy="2607733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err="1"/>
              <a:t>Testfall</a:t>
            </a:r>
            <a:endParaRPr lang="en-US" b="1"/>
          </a:p>
          <a:p>
            <a:pPr algn="ctr"/>
            <a:r>
              <a:rPr lang="en-US" b="1"/>
              <a:t>&amp;</a:t>
            </a:r>
          </a:p>
          <a:p>
            <a:pPr algn="ctr"/>
            <a:r>
              <a:rPr lang="en-US" b="1"/>
              <a:t>-</a:t>
            </a:r>
            <a:r>
              <a:rPr lang="en-US" b="1" err="1"/>
              <a:t>daten</a:t>
            </a:r>
            <a:endParaRPr lang="en-US" b="1"/>
          </a:p>
          <a:p>
            <a:pPr algn="ctr"/>
            <a:r>
              <a:rPr lang="en-US" b="1"/>
              <a:t>Erstellung</a:t>
            </a:r>
            <a:endParaRPr lang="en-DE" b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BB4F9B-2BF3-8F78-0CBE-1898D4F7D829}"/>
              </a:ext>
            </a:extLst>
          </p:cNvPr>
          <p:cNvSpPr/>
          <p:nvPr/>
        </p:nvSpPr>
        <p:spPr>
          <a:xfrm>
            <a:off x="3942565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 err="1"/>
              <a:t>Testfall</a:t>
            </a:r>
            <a:endParaRPr lang="en-US"/>
          </a:p>
          <a:p>
            <a:pPr algn="ctr"/>
            <a:r>
              <a:rPr lang="en-US"/>
              <a:t>&amp;</a:t>
            </a:r>
          </a:p>
          <a:p>
            <a:pPr algn="ctr"/>
            <a:r>
              <a:rPr lang="en-US"/>
              <a:t>-</a:t>
            </a:r>
            <a:r>
              <a:rPr lang="en-US" err="1"/>
              <a:t>daten</a:t>
            </a:r>
            <a:endParaRPr lang="en-US"/>
          </a:p>
          <a:p>
            <a:pPr algn="ctr"/>
            <a:r>
              <a:rPr lang="en-US" err="1"/>
              <a:t>Validierung</a:t>
            </a:r>
            <a:endParaRPr lang="en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AD270D8-3548-45C9-EAF9-2187AD88AC54}"/>
              </a:ext>
            </a:extLst>
          </p:cNvPr>
          <p:cNvSpPr/>
          <p:nvPr/>
        </p:nvSpPr>
        <p:spPr>
          <a:xfrm>
            <a:off x="9622060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CRUD Test</a:t>
            </a:r>
          </a:p>
          <a:p>
            <a:pPr algn="ctr"/>
            <a:r>
              <a:rPr lang="en-US" err="1"/>
              <a:t>Durchführung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49663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0C7DF-2A11-CEDC-F4EA-C0D2F024B264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BDE154-48BE-C47A-27E3-17E581F3BD2D}"/>
              </a:ext>
            </a:extLst>
          </p:cNvPr>
          <p:cNvSpPr/>
          <p:nvPr/>
        </p:nvSpPr>
        <p:spPr>
          <a:xfrm>
            <a:off x="3908560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Mockserver</a:t>
            </a:r>
            <a:endParaRPr lang="en-US"/>
          </a:p>
          <a:p>
            <a:pPr algn="ctr"/>
            <a:r>
              <a:rPr lang="en-US"/>
              <a:t>Erstellung </a:t>
            </a:r>
            <a:endParaRPr lang="en-DE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DFE4EA-4DA1-DF62-F901-1DA7B15E3BB1}"/>
              </a:ext>
            </a:extLst>
          </p:cNvPr>
          <p:cNvSpPr/>
          <p:nvPr/>
        </p:nvSpPr>
        <p:spPr>
          <a:xfrm>
            <a:off x="-2674626" y="2695741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Testdaten-Erstellung</a:t>
            </a:r>
            <a:endParaRPr lang="en-DE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BB4F9B-2BF3-8F78-0CBE-1898D4F7D829}"/>
              </a:ext>
            </a:extLst>
          </p:cNvPr>
          <p:cNvSpPr/>
          <p:nvPr/>
        </p:nvSpPr>
        <p:spPr>
          <a:xfrm>
            <a:off x="514022" y="2172758"/>
            <a:ext cx="2707798" cy="2512483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r>
              <a:rPr lang="en-US" b="1" err="1"/>
              <a:t>Testfall</a:t>
            </a:r>
            <a:endParaRPr lang="en-US" b="1"/>
          </a:p>
          <a:p>
            <a:pPr algn="ctr"/>
            <a:r>
              <a:rPr lang="en-US" b="1"/>
              <a:t>&amp;</a:t>
            </a:r>
          </a:p>
          <a:p>
            <a:pPr algn="ctr"/>
            <a:r>
              <a:rPr lang="en-US" b="1"/>
              <a:t>-</a:t>
            </a:r>
            <a:r>
              <a:rPr lang="en-US" b="1" err="1"/>
              <a:t>daten</a:t>
            </a:r>
            <a:endParaRPr lang="en-US" b="1"/>
          </a:p>
          <a:p>
            <a:pPr algn="ctr"/>
            <a:r>
              <a:rPr lang="en-US" b="1" err="1"/>
              <a:t>Validierung</a:t>
            </a:r>
            <a:endParaRPr lang="en-DE" b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AD270D8-3548-45C9-EAF9-2187AD88AC54}"/>
              </a:ext>
            </a:extLst>
          </p:cNvPr>
          <p:cNvSpPr/>
          <p:nvPr/>
        </p:nvSpPr>
        <p:spPr>
          <a:xfrm>
            <a:off x="6622307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CRUD Test</a:t>
            </a:r>
          </a:p>
          <a:p>
            <a:pPr algn="ctr"/>
            <a:r>
              <a:rPr lang="en-US" err="1"/>
              <a:t>Durchführung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8300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0C7DF-2A11-CEDC-F4EA-C0D2F024B264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BDE154-48BE-C47A-27E3-17E581F3BD2D}"/>
              </a:ext>
            </a:extLst>
          </p:cNvPr>
          <p:cNvSpPr/>
          <p:nvPr/>
        </p:nvSpPr>
        <p:spPr>
          <a:xfrm>
            <a:off x="645583" y="2338408"/>
            <a:ext cx="2560073" cy="2413509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Mockserver</a:t>
            </a:r>
            <a:endParaRPr lang="en-US" b="1"/>
          </a:p>
          <a:p>
            <a:pPr algn="ctr"/>
            <a:r>
              <a:rPr lang="en-US" b="1"/>
              <a:t>Erstellung </a:t>
            </a:r>
            <a:endParaRPr lang="en-DE" b="1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6BB4F9B-2BF3-8F78-0CBE-1898D4F7D829}"/>
              </a:ext>
            </a:extLst>
          </p:cNvPr>
          <p:cNvSpPr/>
          <p:nvPr/>
        </p:nvSpPr>
        <p:spPr>
          <a:xfrm>
            <a:off x="-4508418" y="2724045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Testdaten</a:t>
            </a:r>
            <a:r>
              <a:rPr lang="en-US"/>
              <a:t>-</a:t>
            </a:r>
          </a:p>
          <a:p>
            <a:pPr algn="ctr"/>
            <a:r>
              <a:rPr lang="en-US"/>
              <a:t>Testing</a:t>
            </a:r>
            <a:endParaRPr lang="en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AD270D8-3548-45C9-EAF9-2187AD88AC54}"/>
              </a:ext>
            </a:extLst>
          </p:cNvPr>
          <p:cNvSpPr/>
          <p:nvPr/>
        </p:nvSpPr>
        <p:spPr>
          <a:xfrm>
            <a:off x="4193628" y="2514599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CRUD Test</a:t>
            </a:r>
          </a:p>
          <a:p>
            <a:pPr algn="ctr"/>
            <a:r>
              <a:rPr lang="en-US" err="1"/>
              <a:t>Durchführung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3927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C0C7DF-2A11-CEDC-F4EA-C0D2F024B264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BDE154-48BE-C47A-27E3-17E581F3BD2D}"/>
              </a:ext>
            </a:extLst>
          </p:cNvPr>
          <p:cNvSpPr/>
          <p:nvPr/>
        </p:nvSpPr>
        <p:spPr>
          <a:xfrm>
            <a:off x="-3655267" y="2870829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Mockserver</a:t>
            </a:r>
            <a:endParaRPr lang="en-DE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AD270D8-3548-45C9-EAF9-2187AD88AC54}"/>
              </a:ext>
            </a:extLst>
          </p:cNvPr>
          <p:cNvSpPr/>
          <p:nvPr/>
        </p:nvSpPr>
        <p:spPr>
          <a:xfrm>
            <a:off x="435081" y="2300358"/>
            <a:ext cx="2845751" cy="2790681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CRUD Test</a:t>
            </a:r>
          </a:p>
          <a:p>
            <a:pPr algn="ctr"/>
            <a:r>
              <a:rPr lang="en-US" b="1" err="1"/>
              <a:t>Durchführung</a:t>
            </a:r>
            <a:endParaRPr lang="en-DE" b="1"/>
          </a:p>
        </p:txBody>
      </p:sp>
    </p:spTree>
    <p:extLst>
      <p:ext uri="{BB962C8B-B14F-4D97-AF65-F5344CB8AC3E}">
        <p14:creationId xmlns:p14="http://schemas.microsoft.com/office/powerpoint/2010/main" val="4062065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9A477-5E56-A551-89F2-B43B4552A3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5DF846-F3DD-6553-B8A7-C4AE8145F0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77A0C1-6EDD-4964-DEFF-48BE9E6D7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" y="129539"/>
            <a:ext cx="12186975" cy="659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15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9FAAFF-ABC4-E480-C650-578B5A4967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426" y="-831388"/>
            <a:ext cx="13631591" cy="1021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6B4A5-691F-BD7E-FA42-F1517668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86" y="3197427"/>
            <a:ext cx="1891213" cy="2522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D89-525D-819E-1B0D-08A8711D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59" y="906253"/>
            <a:ext cx="1891213" cy="2522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99D6D-C2D2-C6A7-D49E-53EB4124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95" y="906252"/>
            <a:ext cx="1891213" cy="2522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27C4-A9F7-4737-6F69-196EB8A60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07" y="-470129"/>
            <a:ext cx="2870586" cy="2151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8A0F5-C3EC-ADC2-A866-AE8F5BF9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118" y="1360649"/>
            <a:ext cx="2882680" cy="80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83FC69-42AE-642A-89D4-891E66D92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7980" y="2625226"/>
            <a:ext cx="1137715" cy="1144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A7BED1-5F1C-0BC2-D587-8217C7324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352" y="3748403"/>
            <a:ext cx="1153781" cy="11444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82833D-9FA7-9504-9270-B2C6F65AC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0178" y="4666516"/>
            <a:ext cx="1553317" cy="12516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DB9C71-18AA-5808-5194-C2978FBFD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091" y="5918195"/>
            <a:ext cx="3485995" cy="82216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941B6B-CEE9-EE89-53B5-53468838D152}"/>
              </a:ext>
            </a:extLst>
          </p:cNvPr>
          <p:cNvCxnSpPr>
            <a:cxnSpLocks/>
          </p:cNvCxnSpPr>
          <p:nvPr/>
        </p:nvCxnSpPr>
        <p:spPr>
          <a:xfrm flipH="1">
            <a:off x="7115553" y="2228316"/>
            <a:ext cx="1556565" cy="104251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E09F1C-0D96-7E6E-DE39-6F8AB93B852B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444008" y="605859"/>
            <a:ext cx="325199" cy="1561767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12EBBA-DD01-0070-0C8F-FC4514F0344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619999" y="3197427"/>
            <a:ext cx="2977981" cy="800976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752A74-9CB1-E539-6719-CC78BB521494}"/>
              </a:ext>
            </a:extLst>
          </p:cNvPr>
          <p:cNvCxnSpPr>
            <a:cxnSpLocks/>
          </p:cNvCxnSpPr>
          <p:nvPr/>
        </p:nvCxnSpPr>
        <p:spPr>
          <a:xfrm>
            <a:off x="3885436" y="3182866"/>
            <a:ext cx="3376655" cy="3069275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25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9FAAFF-ABC4-E480-C650-578B5A4967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426" y="-831388"/>
            <a:ext cx="13631591" cy="1021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6B4A5-691F-BD7E-FA42-F1517668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86" y="3197427"/>
            <a:ext cx="1891213" cy="2522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D89-525D-819E-1B0D-08A8711D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59" y="906253"/>
            <a:ext cx="1891213" cy="2522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99D6D-C2D2-C6A7-D49E-53EB4124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95" y="906252"/>
            <a:ext cx="1891213" cy="2522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27C4-A9F7-4737-6F69-196EB8A60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07" y="-470129"/>
            <a:ext cx="2870586" cy="2151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8A0F5-C3EC-ADC2-A866-AE8F5BF9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118" y="1360649"/>
            <a:ext cx="2882680" cy="80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83FC69-42AE-642A-89D4-891E66D92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7980" y="2625226"/>
            <a:ext cx="1137715" cy="1144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A7BED1-5F1C-0BC2-D587-8217C7324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352" y="3748403"/>
            <a:ext cx="1153781" cy="11444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82833D-9FA7-9504-9270-B2C6F65AC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0178" y="4666516"/>
            <a:ext cx="1553317" cy="12516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DB9C71-18AA-5808-5194-C2978FBFD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091" y="5918195"/>
            <a:ext cx="3485995" cy="82216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941B6B-CEE9-EE89-53B5-53468838D152}"/>
              </a:ext>
            </a:extLst>
          </p:cNvPr>
          <p:cNvCxnSpPr>
            <a:cxnSpLocks/>
          </p:cNvCxnSpPr>
          <p:nvPr/>
        </p:nvCxnSpPr>
        <p:spPr>
          <a:xfrm flipH="1">
            <a:off x="7262091" y="2228316"/>
            <a:ext cx="1410027" cy="1284309"/>
          </a:xfrm>
          <a:prstGeom prst="straightConnector1">
            <a:avLst/>
          </a:prstGeom>
          <a:ln w="2159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E09F1C-0D96-7E6E-DE39-6F8AB93B852B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444008" y="605859"/>
            <a:ext cx="325199" cy="1561767"/>
          </a:xfrm>
          <a:prstGeom prst="straightConnector1">
            <a:avLst/>
          </a:prstGeom>
          <a:ln w="2159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12EBBA-DD01-0070-0C8F-FC4514F0344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486100" y="3197427"/>
            <a:ext cx="3111880" cy="1041815"/>
          </a:xfrm>
          <a:prstGeom prst="straightConnector1">
            <a:avLst/>
          </a:prstGeom>
          <a:ln w="2159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752A74-9CB1-E539-6719-CC78BB521494}"/>
              </a:ext>
            </a:extLst>
          </p:cNvPr>
          <p:cNvCxnSpPr>
            <a:cxnSpLocks/>
          </p:cNvCxnSpPr>
          <p:nvPr/>
        </p:nvCxnSpPr>
        <p:spPr>
          <a:xfrm>
            <a:off x="3885436" y="3182866"/>
            <a:ext cx="3376655" cy="3069275"/>
          </a:xfrm>
          <a:prstGeom prst="straightConnector1">
            <a:avLst/>
          </a:prstGeom>
          <a:ln w="2159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751F279-AC7D-898B-3FA1-671C65169B19}"/>
              </a:ext>
            </a:extLst>
          </p:cNvPr>
          <p:cNvSpPr txBox="1"/>
          <p:nvPr/>
        </p:nvSpPr>
        <p:spPr>
          <a:xfrm>
            <a:off x="4954058" y="3361267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53C8D5-9043-40C1-D907-A9D7C9731D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917" y="4354391"/>
            <a:ext cx="4021924" cy="169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72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9FAAFF-ABC4-E480-C650-578B5A49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28758" y="-24738949"/>
            <a:ext cx="77258592" cy="57918013"/>
          </a:xfrm>
          <a:prstGeom prst="rect">
            <a:avLst/>
          </a:prstGeom>
        </p:spPr>
      </p:pic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3C4520F9-DA64-EC77-E58A-3DEE778C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10439"/>
            <a:ext cx="6019238" cy="6019238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FFCF3B9-94DA-8411-68EF-F94946C736D0}"/>
              </a:ext>
            </a:extLst>
          </p:cNvPr>
          <p:cNvSpPr/>
          <p:nvPr/>
        </p:nvSpPr>
        <p:spPr>
          <a:xfrm rot="320201">
            <a:off x="-3575833" y="10125537"/>
            <a:ext cx="1615929" cy="1019859"/>
          </a:xfrm>
          <a:prstGeom prst="cloudCallout">
            <a:avLst>
              <a:gd name="adj1" fmla="val -47027"/>
              <a:gd name="adj2" fmla="val 7615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14014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464F-276D-B94B-20B8-4DBCE5E97E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Mögliche</a:t>
            </a:r>
            <a:r>
              <a:rPr lang="en-US"/>
              <a:t> Prompt Eingabe Typen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CEC41-D830-550E-D9B2-6A1E4BCD5D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C06425D-FA24-05E0-58A4-DC7C94C20F80}"/>
              </a:ext>
            </a:extLst>
          </p:cNvPr>
          <p:cNvSpPr/>
          <p:nvPr/>
        </p:nvSpPr>
        <p:spPr>
          <a:xfrm>
            <a:off x="-2911647" y="3000385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Crew Test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8667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7A58A7A-AC8E-77A5-3C05-B04A7161C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5636" y="8638897"/>
            <a:ext cx="7588156" cy="4263820"/>
          </a:xfrm>
          <a:prstGeom prst="rect">
            <a:avLst/>
          </a:prstGeom>
          <a:gradFill flip="none" rotWithShape="1">
            <a:gsLst>
              <a:gs pos="0">
                <a:srgbClr val="326EAA">
                  <a:lumMod val="5000"/>
                  <a:lumOff val="95000"/>
                </a:srgbClr>
              </a:gs>
              <a:gs pos="74000">
                <a:srgbClr val="326EAA">
                  <a:lumMod val="45000"/>
                  <a:lumOff val="55000"/>
                </a:srgbClr>
              </a:gs>
              <a:gs pos="83000">
                <a:srgbClr val="326EAA">
                  <a:lumMod val="45000"/>
                  <a:lumOff val="55000"/>
                </a:srgbClr>
              </a:gs>
              <a:gs pos="100000">
                <a:srgbClr val="326EAA">
                  <a:lumMod val="30000"/>
                  <a:lumOff val="70000"/>
                </a:srgbClr>
              </a:gs>
            </a:gsLst>
            <a:lin ang="5400000" scaled="1"/>
            <a:tileRect/>
          </a:gradFill>
          <a:ln>
            <a:gradFill flip="none" rotWithShape="1">
              <a:gsLst>
                <a:gs pos="0">
                  <a:srgbClr val="326EAA">
                    <a:lumMod val="5000"/>
                    <a:lumOff val="95000"/>
                  </a:srgbClr>
                </a:gs>
                <a:gs pos="74000">
                  <a:srgbClr val="326EAA">
                    <a:lumMod val="45000"/>
                    <a:lumOff val="55000"/>
                  </a:srgbClr>
                </a:gs>
                <a:gs pos="83000">
                  <a:srgbClr val="326EAA">
                    <a:lumMod val="45000"/>
                    <a:lumOff val="55000"/>
                  </a:srgbClr>
                </a:gs>
                <a:gs pos="100000">
                  <a:srgbClr val="326EAA">
                    <a:lumMod val="30000"/>
                    <a:lumOff val="70000"/>
                  </a:srgbClr>
                </a:gs>
              </a:gsLst>
              <a:lin ang="5400000" scaled="1"/>
              <a:tileRect/>
            </a:gra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042D2-6765-69FA-A5A2-A209FE554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0006" y="-606159"/>
            <a:ext cx="9212744" cy="4412720"/>
          </a:xfrm>
        </p:spPr>
        <p:txBody>
          <a:bodyPr/>
          <a:lstStyle/>
          <a:p>
            <a:r>
              <a:rPr lang="en-GB"/>
              <a:t>Zukunftspotenziale im Überblick</a:t>
            </a:r>
            <a:br>
              <a:rPr lang="en-GB"/>
            </a:b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0FAACE-FB37-1208-8DCE-50EFDC684B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D4C415-64FD-098D-C35D-447F48A9B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227" y="1600201"/>
            <a:ext cx="3182380" cy="42450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72DDC5-02BA-4EA3-11D8-3A1D37F51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99" y="-1342381"/>
            <a:ext cx="11319201" cy="84856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3A348BC-A271-6589-1F88-0B8B2C8F8AF2}"/>
              </a:ext>
            </a:extLst>
          </p:cNvPr>
          <p:cNvSpPr/>
          <p:nvPr/>
        </p:nvSpPr>
        <p:spPr>
          <a:xfrm flipH="1">
            <a:off x="-899245" y="-352630"/>
            <a:ext cx="14710984" cy="85271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7323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0F6F8-3A9F-92E4-5C2D-C7049DBAD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039" y="236316"/>
            <a:ext cx="7588155" cy="683666"/>
          </a:xfrm>
        </p:spPr>
        <p:txBody>
          <a:bodyPr/>
          <a:lstStyle/>
          <a:p>
            <a:pPr algn="l"/>
            <a:r>
              <a:rPr lang="de-DE">
                <a:solidFill>
                  <a:srgbClr val="FE6579"/>
                </a:solidFill>
                <a:latin typeface="Neue Haas Grotesk Text Pro"/>
              </a:rPr>
              <a:t>User Interface</a:t>
            </a:r>
          </a:p>
        </p:txBody>
      </p:sp>
      <p:pic>
        <p:nvPicPr>
          <p:cNvPr id="4" name="Grafik 3" descr="Ein Bild, das Text, Screenshot, Grafiken, Design enthält.&#10;&#10;KI-generierte Inhalte können fehlerhaft sein.">
            <a:extLst>
              <a:ext uri="{FF2B5EF4-FFF2-40B4-BE49-F238E27FC236}">
                <a16:creationId xmlns:a16="http://schemas.microsoft.com/office/drawing/2014/main" id="{5580FAE5-A482-B9EA-D2E7-CC6DB18D5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074"/>
            <a:ext cx="12192000" cy="5997926"/>
          </a:xfrm>
          <a:prstGeom prst="rect">
            <a:avLst/>
          </a:prstGeom>
        </p:spPr>
      </p:pic>
      <p:pic>
        <p:nvPicPr>
          <p:cNvPr id="5" name="Grafik 4" descr="Ein Bild, das Text, Screenshot, Handy, mobiles Gerät enthält.&#10;&#10;KI-generierte Inhalte können fehlerhaft sein.">
            <a:extLst>
              <a:ext uri="{FF2B5EF4-FFF2-40B4-BE49-F238E27FC236}">
                <a16:creationId xmlns:a16="http://schemas.microsoft.com/office/drawing/2014/main" id="{C20EE021-954E-46BF-6BA8-081573044A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2" t="767" r="1212" b="1268"/>
          <a:stretch>
            <a:fillRect/>
          </a:stretch>
        </p:blipFill>
        <p:spPr>
          <a:xfrm>
            <a:off x="9462525" y="235618"/>
            <a:ext cx="2246323" cy="4844694"/>
          </a:xfrm>
          <a:prstGeom prst="flowChartAlternateProcess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08F12-295A-D01E-1E38-811D4F74C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857711" y="919982"/>
            <a:ext cx="3182380" cy="42450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28D628-03EE-E292-E7EC-ACDE55E19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905" y="-5445545"/>
            <a:ext cx="3182380" cy="42450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B525AF-220A-8D9F-19A0-8C8CFB5C1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7331" y="1041501"/>
            <a:ext cx="3182380" cy="424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4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9FAAFF-ABC4-E480-C650-578B5A49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28758" y="-24738949"/>
            <a:ext cx="77258592" cy="57918013"/>
          </a:xfrm>
          <a:prstGeom prst="rect">
            <a:avLst/>
          </a:prstGeom>
        </p:spPr>
      </p:pic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3C4520F9-DA64-EC77-E58A-3DEE778C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10439"/>
            <a:ext cx="6019238" cy="6019238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8FFCF3B9-94DA-8411-68EF-F94946C736D0}"/>
              </a:ext>
            </a:extLst>
          </p:cNvPr>
          <p:cNvSpPr/>
          <p:nvPr/>
        </p:nvSpPr>
        <p:spPr>
          <a:xfrm rot="320201">
            <a:off x="4286522" y="-490978"/>
            <a:ext cx="5727574" cy="3402833"/>
          </a:xfrm>
          <a:prstGeom prst="cloudCallout">
            <a:avLst>
              <a:gd name="adj1" fmla="val -47027"/>
              <a:gd name="adj2" fmla="val 76155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Graphic 2" descr="Lights On with solid fill">
            <a:extLst>
              <a:ext uri="{FF2B5EF4-FFF2-40B4-BE49-F238E27FC236}">
                <a16:creationId xmlns:a16="http://schemas.microsoft.com/office/drawing/2014/main" id="{F9CAFCCB-5041-4E82-96EC-A217ED909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72764" y="480196"/>
            <a:ext cx="1955089" cy="195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8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9FAAFF-ABC4-E480-C650-578B5A496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28758" y="-24738949"/>
            <a:ext cx="77258592" cy="57918013"/>
          </a:xfrm>
          <a:prstGeom prst="rect">
            <a:avLst/>
          </a:prstGeom>
        </p:spPr>
      </p:pic>
      <p:pic>
        <p:nvPicPr>
          <p:cNvPr id="8" name="Graphic 7" descr="User outline">
            <a:extLst>
              <a:ext uri="{FF2B5EF4-FFF2-40B4-BE49-F238E27FC236}">
                <a16:creationId xmlns:a16="http://schemas.microsoft.com/office/drawing/2014/main" id="{3C4520F9-DA64-EC77-E58A-3DEE778C9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210439"/>
            <a:ext cx="6019238" cy="60192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6B4A5-691F-BD7E-FA42-F15176684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6370" y="96510"/>
            <a:ext cx="5379216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33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9FAAFF-ABC4-E480-C650-578B5A4967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426" y="-831388"/>
            <a:ext cx="13631591" cy="1021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6B4A5-691F-BD7E-FA42-F1517668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86" y="3197427"/>
            <a:ext cx="1891213" cy="2522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D89-525D-819E-1B0D-08A8711D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59" y="906253"/>
            <a:ext cx="1891213" cy="2522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99D6D-C2D2-C6A7-D49E-53EB4124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95" y="906252"/>
            <a:ext cx="1891213" cy="2522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27C4-A9F7-4737-6F69-196EB8A60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07" y="-470129"/>
            <a:ext cx="2870586" cy="2151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8A0F5-C3EC-ADC2-A866-AE8F5BF9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118" y="1360649"/>
            <a:ext cx="2882680" cy="80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83FC69-42AE-642A-89D4-891E66D92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7980" y="2625226"/>
            <a:ext cx="1137715" cy="1144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A7BED1-5F1C-0BC2-D587-8217C7324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352" y="3748403"/>
            <a:ext cx="1153781" cy="11444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82833D-9FA7-9504-9270-B2C6F65AC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0178" y="4666516"/>
            <a:ext cx="1553317" cy="12516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DB9C71-18AA-5808-5194-C2978FBFD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091" y="5918195"/>
            <a:ext cx="3485995" cy="82216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941B6B-CEE9-EE89-53B5-53468838D152}"/>
              </a:ext>
            </a:extLst>
          </p:cNvPr>
          <p:cNvCxnSpPr>
            <a:cxnSpLocks/>
          </p:cNvCxnSpPr>
          <p:nvPr/>
        </p:nvCxnSpPr>
        <p:spPr>
          <a:xfrm flipH="1">
            <a:off x="7619999" y="2228316"/>
            <a:ext cx="1052119" cy="2230484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92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9FAAFF-ABC4-E480-C650-578B5A4967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426" y="-831388"/>
            <a:ext cx="13631591" cy="1021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6B4A5-691F-BD7E-FA42-F1517668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86" y="3197427"/>
            <a:ext cx="1891213" cy="2522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D89-525D-819E-1B0D-08A8711D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59" y="906253"/>
            <a:ext cx="1891213" cy="2522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99D6D-C2D2-C6A7-D49E-53EB4124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95" y="906252"/>
            <a:ext cx="1891213" cy="2522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27C4-A9F7-4737-6F69-196EB8A60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07" y="-470129"/>
            <a:ext cx="2870586" cy="2151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8A0F5-C3EC-ADC2-A866-AE8F5BF9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118" y="1360649"/>
            <a:ext cx="2882680" cy="80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83FC69-42AE-642A-89D4-891E66D92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7980" y="2625226"/>
            <a:ext cx="1137715" cy="1144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A7BED1-5F1C-0BC2-D587-8217C7324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352" y="3748403"/>
            <a:ext cx="1153781" cy="11444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82833D-9FA7-9504-9270-B2C6F65AC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0178" y="4666516"/>
            <a:ext cx="1553317" cy="12516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DB9C71-18AA-5808-5194-C2978FBFD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091" y="5918195"/>
            <a:ext cx="3485995" cy="82216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941B6B-CEE9-EE89-53B5-53468838D152}"/>
              </a:ext>
            </a:extLst>
          </p:cNvPr>
          <p:cNvCxnSpPr>
            <a:cxnSpLocks/>
          </p:cNvCxnSpPr>
          <p:nvPr/>
        </p:nvCxnSpPr>
        <p:spPr>
          <a:xfrm flipH="1">
            <a:off x="7619999" y="2228316"/>
            <a:ext cx="1052119" cy="2230484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351933-9020-B6DA-A9E3-2572AFC946FD}"/>
              </a:ext>
            </a:extLst>
          </p:cNvPr>
          <p:cNvCxnSpPr>
            <a:cxnSpLocks/>
          </p:cNvCxnSpPr>
          <p:nvPr/>
        </p:nvCxnSpPr>
        <p:spPr>
          <a:xfrm flipH="1">
            <a:off x="7619999" y="3136736"/>
            <a:ext cx="2804877" cy="1529780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6091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9FAAFF-ABC4-E480-C650-578B5A4967E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426" y="-831388"/>
            <a:ext cx="13631591" cy="102191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46B4A5-691F-BD7E-FA42-F15176684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86" y="3197427"/>
            <a:ext cx="1891213" cy="2522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C68D89-525D-819E-1B0D-08A8711D7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359" y="906253"/>
            <a:ext cx="1891213" cy="2522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299D6D-C2D2-C6A7-D49E-53EB4124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95" y="906252"/>
            <a:ext cx="1891213" cy="2522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B427C4-A9F7-4737-6F69-196EB8A60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207" y="-470129"/>
            <a:ext cx="2870586" cy="21519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F8A0F5-C3EC-ADC2-A866-AE8F5BF9B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118" y="1360649"/>
            <a:ext cx="2882680" cy="80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83FC69-42AE-642A-89D4-891E66D92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7980" y="2625226"/>
            <a:ext cx="1137715" cy="11444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A7BED1-5F1C-0BC2-D587-8217C7324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6352" y="3748403"/>
            <a:ext cx="1153781" cy="11444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82833D-9FA7-9504-9270-B2C6F65AC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0178" y="4666516"/>
            <a:ext cx="1553317" cy="12516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DB9C71-18AA-5808-5194-C2978FBFD7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091" y="5918195"/>
            <a:ext cx="3485995" cy="82216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941B6B-CEE9-EE89-53B5-53468838D152}"/>
              </a:ext>
            </a:extLst>
          </p:cNvPr>
          <p:cNvCxnSpPr>
            <a:cxnSpLocks/>
          </p:cNvCxnSpPr>
          <p:nvPr/>
        </p:nvCxnSpPr>
        <p:spPr>
          <a:xfrm flipH="1">
            <a:off x="7115553" y="2228316"/>
            <a:ext cx="1556565" cy="1042513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E09F1C-0D96-7E6E-DE39-6F8AB93B852B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6444008" y="605859"/>
            <a:ext cx="325199" cy="1561767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D12EBBA-DD01-0070-0C8F-FC4514F0344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7619999" y="3197427"/>
            <a:ext cx="2977981" cy="800976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752A74-9CB1-E539-6719-CC78BB521494}"/>
              </a:ext>
            </a:extLst>
          </p:cNvPr>
          <p:cNvCxnSpPr>
            <a:cxnSpLocks/>
          </p:cNvCxnSpPr>
          <p:nvPr/>
        </p:nvCxnSpPr>
        <p:spPr>
          <a:xfrm>
            <a:off x="3885436" y="3182866"/>
            <a:ext cx="3376655" cy="3069275"/>
          </a:xfrm>
          <a:prstGeom prst="straightConnector1">
            <a:avLst/>
          </a:prstGeom>
          <a:ln w="38100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437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A1F8B6-3503-86E3-C201-508C9B991AA3}"/>
              </a:ext>
            </a:extLst>
          </p:cNvPr>
          <p:cNvSpPr/>
          <p:nvPr/>
        </p:nvSpPr>
        <p:spPr>
          <a:xfrm>
            <a:off x="11351683" y="2466212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GAP-Analyse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0C7DF-2A11-CEDC-F4EA-C0D2F024B264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563C36-BAEA-70F3-1261-BEFE465969D8}"/>
              </a:ext>
            </a:extLst>
          </p:cNvPr>
          <p:cNvSpPr/>
          <p:nvPr/>
        </p:nvSpPr>
        <p:spPr>
          <a:xfrm>
            <a:off x="2988896" y="2762701"/>
            <a:ext cx="1828800" cy="1828800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 Validation</a:t>
            </a:r>
            <a:endParaRPr lang="en-DE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7798FE-FA9F-7B3B-6F8F-20CE72A98902}"/>
              </a:ext>
            </a:extLst>
          </p:cNvPr>
          <p:cNvSpPr/>
          <p:nvPr/>
        </p:nvSpPr>
        <p:spPr>
          <a:xfrm>
            <a:off x="6481387" y="838821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Vollständig</a:t>
            </a:r>
            <a:endParaRPr lang="en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67083D-663B-7085-4897-7757FE816002}"/>
              </a:ext>
            </a:extLst>
          </p:cNvPr>
          <p:cNvSpPr/>
          <p:nvPr/>
        </p:nvSpPr>
        <p:spPr>
          <a:xfrm>
            <a:off x="6659301" y="449642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Verarbeitungs-konform</a:t>
            </a:r>
            <a:endParaRPr lang="en-DE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43561E-3F3A-1A0F-EA6B-6A3F5F4C1F33}"/>
              </a:ext>
            </a:extLst>
          </p:cNvPr>
          <p:cNvSpPr/>
          <p:nvPr/>
        </p:nvSpPr>
        <p:spPr>
          <a:xfrm>
            <a:off x="11351683" y="2466212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292CC362-7D88-9A7B-05E7-722E9AB5D626}"/>
              </a:ext>
            </a:extLst>
          </p:cNvPr>
          <p:cNvCxnSpPr>
            <a:cxnSpLocks/>
            <a:stCxn id="6" idx="0"/>
            <a:endCxn id="8" idx="1"/>
          </p:cNvCxnSpPr>
          <p:nvPr/>
        </p:nvCxnSpPr>
        <p:spPr>
          <a:xfrm rot="5400000" flipH="1" flipV="1">
            <a:off x="4687601" y="968916"/>
            <a:ext cx="1009480" cy="2578091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D42342D-F49C-A580-C100-EEA13161AA5C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4871639" y="3623157"/>
            <a:ext cx="819319" cy="2756005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D420CFAD-B778-7EF4-C76A-D9331F093BCE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>
            <a:off x="8310187" y="1753221"/>
            <a:ext cx="3041496" cy="1627391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30993F4B-6114-5B94-AE0E-CB13B5F2EA39}"/>
              </a:ext>
            </a:extLst>
          </p:cNvPr>
          <p:cNvCxnSpPr>
            <a:cxnSpLocks/>
            <a:stCxn id="10" idx="2"/>
            <a:endCxn id="6" idx="2"/>
          </p:cNvCxnSpPr>
          <p:nvPr/>
        </p:nvCxnSpPr>
        <p:spPr>
          <a:xfrm rot="5400000" flipH="1">
            <a:off x="4871639" y="3623159"/>
            <a:ext cx="1733719" cy="3670405"/>
          </a:xfrm>
          <a:prstGeom prst="curvedConnector3">
            <a:avLst>
              <a:gd name="adj1" fmla="val -13186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 descr="User outline">
            <a:extLst>
              <a:ext uri="{FF2B5EF4-FFF2-40B4-BE49-F238E27FC236}">
                <a16:creationId xmlns:a16="http://schemas.microsoft.com/office/drawing/2014/main" id="{91FBB335-3EB5-8A27-0445-2501BB88D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982" y="838821"/>
            <a:ext cx="2190750" cy="2190750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F8C09BF-BD2A-31C7-F06C-DFD377D2A319}"/>
              </a:ext>
            </a:extLst>
          </p:cNvPr>
          <p:cNvSpPr/>
          <p:nvPr/>
        </p:nvSpPr>
        <p:spPr>
          <a:xfrm>
            <a:off x="158993" y="2762701"/>
            <a:ext cx="1828800" cy="1828800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</a:t>
            </a:r>
          </a:p>
          <a:p>
            <a:pPr algn="ctr"/>
            <a:r>
              <a:rPr lang="en-US" b="1"/>
              <a:t>Erstellung</a:t>
            </a:r>
            <a:endParaRPr lang="en-DE" b="1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8472728E-8EAF-58F2-C65D-4ACE5B798033}"/>
              </a:ext>
            </a:extLst>
          </p:cNvPr>
          <p:cNvCxnSpPr>
            <a:cxnSpLocks/>
            <a:stCxn id="26" idx="3"/>
            <a:endCxn id="6" idx="1"/>
          </p:cNvCxnSpPr>
          <p:nvPr/>
        </p:nvCxnSpPr>
        <p:spPr>
          <a:xfrm>
            <a:off x="1987793" y="3677101"/>
            <a:ext cx="1001103" cy="12700"/>
          </a:xfrm>
          <a:prstGeom prst="curved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5EA4238-0045-D096-85B1-01BF5F28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785" y="2322143"/>
            <a:ext cx="1891213" cy="252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40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369CB1-E2AA-F3D7-0127-38F757401E8B}"/>
              </a:ext>
            </a:extLst>
          </p:cNvPr>
          <p:cNvSpPr/>
          <p:nvPr/>
        </p:nvSpPr>
        <p:spPr>
          <a:xfrm>
            <a:off x="10941154" y="2514600"/>
            <a:ext cx="1828800" cy="1828800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Open API</a:t>
            </a:r>
          </a:p>
          <a:p>
            <a:pPr algn="ctr"/>
            <a:r>
              <a:rPr lang="en-US" b="1"/>
              <a:t>Quality Gate</a:t>
            </a:r>
          </a:p>
          <a:p>
            <a:pPr algn="ctr"/>
            <a:r>
              <a:rPr lang="en-US" b="1"/>
              <a:t>-Ready for development-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0C7DF-2A11-CEDC-F4EA-C0D2F024B264}"/>
              </a:ext>
            </a:extLst>
          </p:cNvPr>
          <p:cNvSpPr txBox="1"/>
          <p:nvPr/>
        </p:nvSpPr>
        <p:spPr>
          <a:xfrm>
            <a:off x="5181600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DE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563C36-BAEA-70F3-1261-BEFE465969D8}"/>
              </a:ext>
            </a:extLst>
          </p:cNvPr>
          <p:cNvSpPr/>
          <p:nvPr/>
        </p:nvSpPr>
        <p:spPr>
          <a:xfrm>
            <a:off x="-5414781" y="2813358"/>
            <a:ext cx="1828800" cy="1828800"/>
          </a:xfrm>
          <a:prstGeom prst="roundRect">
            <a:avLst/>
          </a:prstGeom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API Validation</a:t>
            </a:r>
            <a:endParaRPr lang="en-DE" b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7798FE-FA9F-7B3B-6F8F-20CE72A98902}"/>
              </a:ext>
            </a:extLst>
          </p:cNvPr>
          <p:cNvSpPr/>
          <p:nvPr/>
        </p:nvSpPr>
        <p:spPr>
          <a:xfrm flipH="1">
            <a:off x="-3585981" y="373505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Vollständig</a:t>
            </a:r>
            <a:endParaRPr lang="en-DE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67083D-663B-7085-4897-7757FE816002}"/>
              </a:ext>
            </a:extLst>
          </p:cNvPr>
          <p:cNvSpPr/>
          <p:nvPr/>
        </p:nvSpPr>
        <p:spPr>
          <a:xfrm>
            <a:off x="-3177939" y="50292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Nicht</a:t>
            </a:r>
            <a:r>
              <a:rPr lang="en-US"/>
              <a:t> </a:t>
            </a:r>
            <a:r>
              <a:rPr lang="en-US" err="1"/>
              <a:t>Verarbeitungs-konform</a:t>
            </a:r>
            <a:endParaRPr lang="en-DE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EB2E972-65DB-B72D-D4BA-4A960617AC68}"/>
              </a:ext>
            </a:extLst>
          </p:cNvPr>
          <p:cNvSpPr/>
          <p:nvPr/>
        </p:nvSpPr>
        <p:spPr>
          <a:xfrm>
            <a:off x="681219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GAP-Analyse</a:t>
            </a:r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E43561E-3F3A-1A0F-EA6B-6A3F5F4C1F33}"/>
              </a:ext>
            </a:extLst>
          </p:cNvPr>
          <p:cNvSpPr/>
          <p:nvPr/>
        </p:nvSpPr>
        <p:spPr>
          <a:xfrm>
            <a:off x="10941154" y="2514600"/>
            <a:ext cx="1828800" cy="1828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5A1DF4-B227-D29B-6ADD-61D1E59B02C0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2510019" y="3429000"/>
            <a:ext cx="843113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364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Breitbild</PresentationFormat>
  <Slides>22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VanillaVTI</vt:lpstr>
      <vt:lpstr>Bridge API Connect AI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Mögliche Prompt Eingabe Typen</vt:lpstr>
      <vt:lpstr>Zukunftspotenziale im Überblick </vt:lpstr>
      <vt:lpstr>User Interface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Rade</dc:creator>
  <cp:revision>7</cp:revision>
  <dcterms:created xsi:type="dcterms:W3CDTF">2025-11-22T08:50:43Z</dcterms:created>
  <dcterms:modified xsi:type="dcterms:W3CDTF">2025-11-22T14:54:43Z</dcterms:modified>
</cp:coreProperties>
</file>